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10-4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488" y="2423755"/>
            <a:ext cx="4919305" cy="3382089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2277547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702"/>
              </a:lnSpc>
              <a:buNone/>
            </a:pPr>
            <a:r>
              <a:rPr lang="en-US" sz="6162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DCF Valuation: A Step-by-Step Guide</a:t>
            </a:r>
            <a:endParaRPr lang="en-US" sz="6162" dirty="0"/>
          </a:p>
        </p:txBody>
      </p:sp>
      <p:sp>
        <p:nvSpPr>
          <p:cNvPr id="7" name="Text 2"/>
          <p:cNvSpPr/>
          <p:nvPr/>
        </p:nvSpPr>
        <p:spPr>
          <a:xfrm>
            <a:off x="793790" y="4574143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DCF valuation is a method used to determine the intrinsic value of a business by discounting its future cash flows to their present value.</a:t>
            </a:r>
            <a:endParaRPr lang="en-US" sz="1786" dirty="0"/>
          </a:p>
        </p:txBody>
      </p:sp>
      <p:sp>
        <p:nvSpPr>
          <p:cNvPr id="8" name="Shape 3"/>
          <p:cNvSpPr/>
          <p:nvPr/>
        </p:nvSpPr>
        <p:spPr>
          <a:xfrm>
            <a:off x="793790" y="557200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5B7F42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899517" y="5704642"/>
            <a:ext cx="151328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AM</a:t>
            </a:r>
            <a:endParaRPr lang="en-US" sz="768" dirty="0"/>
          </a:p>
        </p:txBody>
      </p:sp>
      <p:sp>
        <p:nvSpPr>
          <p:cNvPr id="10" name="Text 5"/>
          <p:cNvSpPr/>
          <p:nvPr/>
        </p:nvSpPr>
        <p:spPr>
          <a:xfrm>
            <a:off x="1270040" y="5555099"/>
            <a:ext cx="2517815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26"/>
              </a:lnSpc>
              <a:buNone/>
            </a:pPr>
            <a:r>
              <a:rPr lang="en-US" sz="2233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by Anoop Mohanty</a:t>
            </a:r>
            <a:endParaRPr lang="en-US" sz="2233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192" y="283488"/>
            <a:ext cx="2802017" cy="226826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4644985"/>
            <a:ext cx="12297132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and Limitations of DCF Valuation</a:t>
            </a:r>
            <a:endParaRPr lang="en-US" sz="4465" dirty="0"/>
          </a:p>
        </p:txBody>
      </p:sp>
      <p:sp>
        <p:nvSpPr>
          <p:cNvPr id="7" name="Text 2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DCF valuation is a powerful tool for determining the intrinsic value of a business. However, it has limitations, including the difficulty in forecasting future cash flows and estimating the discount rate.</a:t>
            </a:r>
            <a:endParaRPr lang="en-US" sz="1786" dirty="0"/>
          </a:p>
        </p:txBody>
      </p:sp>
      <p:pic>
        <p:nvPicPr>
          <p:cNvPr id="8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822609"/>
            <a:ext cx="130428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Understanding the Discounted Cash Flow (DCF) Model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380714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Forecasting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38828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Projecting the company's future cash flows for a period of time. This involves analyzing historical data and making assumptions about future growth.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80714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Discounting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38828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Discounting those future cash flows back to the present using a discount rate that reflects the risk of the company.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80714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Terminal Value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38828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Estimating the value of the company's cash flows beyond the forecast period. This is usually calculated using a perpetuity growth model.</a:t>
            </a:r>
            <a:endParaRPr lang="en-US" sz="1786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1275278" y="650438"/>
            <a:ext cx="6461879" cy="570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495"/>
              </a:lnSpc>
              <a:buNone/>
            </a:pPr>
            <a:r>
              <a:rPr lang="en-US" sz="3596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Projecting Future Cash Flows</a:t>
            </a:r>
            <a:endParaRPr lang="en-US" sz="3596" dirty="0"/>
          </a:p>
        </p:txBody>
      </p:sp>
      <p:sp>
        <p:nvSpPr>
          <p:cNvPr id="5" name="Shape 2"/>
          <p:cNvSpPr/>
          <p:nvPr/>
        </p:nvSpPr>
        <p:spPr>
          <a:xfrm>
            <a:off x="1537811" y="1586627"/>
            <a:ext cx="22860" cy="5992535"/>
          </a:xfrm>
          <a:prstGeom prst="roundRect">
            <a:avLst>
              <a:gd name="adj" fmla="val 119869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1731883" y="1986201"/>
            <a:ext cx="639366" cy="22860"/>
          </a:xfrm>
          <a:prstGeom prst="roundRect">
            <a:avLst>
              <a:gd name="adj" fmla="val 119869"/>
            </a:avLst>
          </a:prstGeom>
          <a:solidFill>
            <a:srgbClr val="535455"/>
          </a:solidFill>
          <a:ln/>
        </p:spPr>
      </p:sp>
      <p:sp>
        <p:nvSpPr>
          <p:cNvPr id="7" name="Shape 4"/>
          <p:cNvSpPr/>
          <p:nvPr/>
        </p:nvSpPr>
        <p:spPr>
          <a:xfrm>
            <a:off x="1343739" y="1792129"/>
            <a:ext cx="411004" cy="41100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501973" y="1860590"/>
            <a:ext cx="94536" cy="2739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58"/>
              </a:lnSpc>
              <a:buNone/>
            </a:pPr>
            <a:r>
              <a:rPr lang="en-US" sz="215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58" dirty="0"/>
          </a:p>
        </p:txBody>
      </p:sp>
      <p:sp>
        <p:nvSpPr>
          <p:cNvPr id="9" name="Text 6"/>
          <p:cNvSpPr/>
          <p:nvPr/>
        </p:nvSpPr>
        <p:spPr>
          <a:xfrm>
            <a:off x="2553891" y="1769269"/>
            <a:ext cx="2283500" cy="285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48"/>
              </a:lnSpc>
              <a:buNone/>
            </a:pPr>
            <a:r>
              <a:rPr lang="en-US" sz="179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Sales Growth</a:t>
            </a:r>
            <a:endParaRPr lang="en-US" sz="1798" dirty="0"/>
          </a:p>
        </p:txBody>
      </p:sp>
      <p:sp>
        <p:nvSpPr>
          <p:cNvPr id="10" name="Text 7"/>
          <p:cNvSpPr/>
          <p:nvPr/>
        </p:nvSpPr>
        <p:spPr>
          <a:xfrm>
            <a:off x="2553891" y="2164199"/>
            <a:ext cx="10801112" cy="292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01"/>
              </a:lnSpc>
              <a:buNone/>
            </a:pPr>
            <a:r>
              <a:rPr lang="en-US" sz="143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Projecting future sales based on industry trends, market share, and company-specific factors.</a:t>
            </a:r>
            <a:endParaRPr lang="en-US" sz="1438" dirty="0"/>
          </a:p>
        </p:txBody>
      </p:sp>
      <p:sp>
        <p:nvSpPr>
          <p:cNvPr id="11" name="Shape 8"/>
          <p:cNvSpPr/>
          <p:nvPr/>
        </p:nvSpPr>
        <p:spPr>
          <a:xfrm>
            <a:off x="1731883" y="3221236"/>
            <a:ext cx="639366" cy="22860"/>
          </a:xfrm>
          <a:prstGeom prst="roundRect">
            <a:avLst>
              <a:gd name="adj" fmla="val 119869"/>
            </a:avLst>
          </a:prstGeom>
          <a:solidFill>
            <a:srgbClr val="535455"/>
          </a:solidFill>
          <a:ln/>
        </p:spPr>
      </p:sp>
      <p:sp>
        <p:nvSpPr>
          <p:cNvPr id="12" name="Shape 9"/>
          <p:cNvSpPr/>
          <p:nvPr/>
        </p:nvSpPr>
        <p:spPr>
          <a:xfrm>
            <a:off x="1343739" y="3027164"/>
            <a:ext cx="411004" cy="41100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1465183" y="3095625"/>
            <a:ext cx="167997" cy="2739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58"/>
              </a:lnSpc>
              <a:buNone/>
            </a:pPr>
            <a:r>
              <a:rPr lang="en-US" sz="215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58" dirty="0"/>
          </a:p>
        </p:txBody>
      </p:sp>
      <p:sp>
        <p:nvSpPr>
          <p:cNvPr id="14" name="Text 11"/>
          <p:cNvSpPr/>
          <p:nvPr/>
        </p:nvSpPr>
        <p:spPr>
          <a:xfrm>
            <a:off x="2553891" y="3004304"/>
            <a:ext cx="2283500" cy="285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48"/>
              </a:lnSpc>
              <a:buNone/>
            </a:pPr>
            <a:r>
              <a:rPr lang="en-US" sz="179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Cost of Goods Sold</a:t>
            </a:r>
            <a:endParaRPr lang="en-US" sz="1798" dirty="0"/>
          </a:p>
        </p:txBody>
      </p:sp>
      <p:sp>
        <p:nvSpPr>
          <p:cNvPr id="15" name="Text 12"/>
          <p:cNvSpPr/>
          <p:nvPr/>
        </p:nvSpPr>
        <p:spPr>
          <a:xfrm>
            <a:off x="2553891" y="3399234"/>
            <a:ext cx="10801112" cy="292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01"/>
              </a:lnSpc>
              <a:buNone/>
            </a:pPr>
            <a:r>
              <a:rPr lang="en-US" sz="143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Estimating future costs based on historical data and assumptions about pricing and efficiency.</a:t>
            </a:r>
            <a:endParaRPr lang="en-US" sz="1438" dirty="0"/>
          </a:p>
        </p:txBody>
      </p:sp>
      <p:sp>
        <p:nvSpPr>
          <p:cNvPr id="16" name="Shape 13"/>
          <p:cNvSpPr/>
          <p:nvPr/>
        </p:nvSpPr>
        <p:spPr>
          <a:xfrm>
            <a:off x="1731883" y="4456271"/>
            <a:ext cx="639366" cy="22860"/>
          </a:xfrm>
          <a:prstGeom prst="roundRect">
            <a:avLst>
              <a:gd name="adj" fmla="val 119869"/>
            </a:avLst>
          </a:prstGeom>
          <a:solidFill>
            <a:srgbClr val="535455"/>
          </a:solidFill>
          <a:ln/>
        </p:spPr>
      </p:sp>
      <p:sp>
        <p:nvSpPr>
          <p:cNvPr id="17" name="Shape 14"/>
          <p:cNvSpPr/>
          <p:nvPr/>
        </p:nvSpPr>
        <p:spPr>
          <a:xfrm>
            <a:off x="1343739" y="4262199"/>
            <a:ext cx="411004" cy="41100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1464231" y="4330660"/>
            <a:ext cx="169902" cy="2739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58"/>
              </a:lnSpc>
              <a:buNone/>
            </a:pPr>
            <a:r>
              <a:rPr lang="en-US" sz="215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58" dirty="0"/>
          </a:p>
        </p:txBody>
      </p:sp>
      <p:sp>
        <p:nvSpPr>
          <p:cNvPr id="19" name="Text 16"/>
          <p:cNvSpPr/>
          <p:nvPr/>
        </p:nvSpPr>
        <p:spPr>
          <a:xfrm>
            <a:off x="2553891" y="4239339"/>
            <a:ext cx="2283500" cy="285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48"/>
              </a:lnSpc>
              <a:buNone/>
            </a:pPr>
            <a:r>
              <a:rPr lang="en-US" sz="179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Operating Expenses</a:t>
            </a:r>
            <a:endParaRPr lang="en-US" sz="1798" dirty="0"/>
          </a:p>
        </p:txBody>
      </p:sp>
      <p:sp>
        <p:nvSpPr>
          <p:cNvPr id="20" name="Text 17"/>
          <p:cNvSpPr/>
          <p:nvPr/>
        </p:nvSpPr>
        <p:spPr>
          <a:xfrm>
            <a:off x="2553891" y="4634270"/>
            <a:ext cx="10801112" cy="292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01"/>
              </a:lnSpc>
              <a:buNone/>
            </a:pPr>
            <a:r>
              <a:rPr lang="en-US" sz="143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Projecting administrative, marketing, and other operating expenses based on historical trends and future plans.</a:t>
            </a:r>
            <a:endParaRPr lang="en-US" sz="1438" dirty="0"/>
          </a:p>
        </p:txBody>
      </p:sp>
      <p:sp>
        <p:nvSpPr>
          <p:cNvPr id="21" name="Shape 18"/>
          <p:cNvSpPr/>
          <p:nvPr/>
        </p:nvSpPr>
        <p:spPr>
          <a:xfrm>
            <a:off x="1731883" y="5691307"/>
            <a:ext cx="639366" cy="22860"/>
          </a:xfrm>
          <a:prstGeom prst="roundRect">
            <a:avLst>
              <a:gd name="adj" fmla="val 119869"/>
            </a:avLst>
          </a:prstGeom>
          <a:solidFill>
            <a:srgbClr val="535455"/>
          </a:solidFill>
          <a:ln/>
        </p:spPr>
      </p:sp>
      <p:sp>
        <p:nvSpPr>
          <p:cNvPr id="22" name="Shape 19"/>
          <p:cNvSpPr/>
          <p:nvPr/>
        </p:nvSpPr>
        <p:spPr>
          <a:xfrm>
            <a:off x="1343739" y="5497235"/>
            <a:ext cx="411004" cy="41100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23" name="Text 20"/>
          <p:cNvSpPr/>
          <p:nvPr/>
        </p:nvSpPr>
        <p:spPr>
          <a:xfrm>
            <a:off x="1468993" y="5565696"/>
            <a:ext cx="160377" cy="2739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58"/>
              </a:lnSpc>
              <a:buNone/>
            </a:pPr>
            <a:r>
              <a:rPr lang="en-US" sz="215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158" dirty="0"/>
          </a:p>
        </p:txBody>
      </p:sp>
      <p:sp>
        <p:nvSpPr>
          <p:cNvPr id="24" name="Text 21"/>
          <p:cNvSpPr/>
          <p:nvPr/>
        </p:nvSpPr>
        <p:spPr>
          <a:xfrm>
            <a:off x="2553891" y="5474375"/>
            <a:ext cx="2327434" cy="285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48"/>
              </a:lnSpc>
              <a:buNone/>
            </a:pPr>
            <a:r>
              <a:rPr lang="en-US" sz="179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Capital Expenditures</a:t>
            </a:r>
            <a:endParaRPr lang="en-US" sz="1798" dirty="0"/>
          </a:p>
        </p:txBody>
      </p:sp>
      <p:sp>
        <p:nvSpPr>
          <p:cNvPr id="25" name="Text 22"/>
          <p:cNvSpPr/>
          <p:nvPr/>
        </p:nvSpPr>
        <p:spPr>
          <a:xfrm>
            <a:off x="2553891" y="5869305"/>
            <a:ext cx="10801112" cy="292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01"/>
              </a:lnSpc>
              <a:buNone/>
            </a:pPr>
            <a:r>
              <a:rPr lang="en-US" sz="143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Forecasting future investments in property, plant, and equipment.</a:t>
            </a:r>
            <a:endParaRPr lang="en-US" sz="1438" dirty="0"/>
          </a:p>
        </p:txBody>
      </p:sp>
      <p:sp>
        <p:nvSpPr>
          <p:cNvPr id="26" name="Shape 23"/>
          <p:cNvSpPr/>
          <p:nvPr/>
        </p:nvSpPr>
        <p:spPr>
          <a:xfrm>
            <a:off x="1731883" y="6926342"/>
            <a:ext cx="639366" cy="22860"/>
          </a:xfrm>
          <a:prstGeom prst="roundRect">
            <a:avLst>
              <a:gd name="adj" fmla="val 119869"/>
            </a:avLst>
          </a:prstGeom>
          <a:solidFill>
            <a:srgbClr val="535455"/>
          </a:solidFill>
          <a:ln/>
        </p:spPr>
      </p:sp>
      <p:sp>
        <p:nvSpPr>
          <p:cNvPr id="27" name="Shape 24"/>
          <p:cNvSpPr/>
          <p:nvPr/>
        </p:nvSpPr>
        <p:spPr>
          <a:xfrm>
            <a:off x="1343739" y="6732270"/>
            <a:ext cx="411004" cy="41100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28" name="Text 25"/>
          <p:cNvSpPr/>
          <p:nvPr/>
        </p:nvSpPr>
        <p:spPr>
          <a:xfrm>
            <a:off x="1466136" y="6800731"/>
            <a:ext cx="166092" cy="2739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58"/>
              </a:lnSpc>
              <a:buNone/>
            </a:pPr>
            <a:r>
              <a:rPr lang="en-US" sz="215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158" dirty="0"/>
          </a:p>
        </p:txBody>
      </p:sp>
      <p:sp>
        <p:nvSpPr>
          <p:cNvPr id="29" name="Text 26"/>
          <p:cNvSpPr/>
          <p:nvPr/>
        </p:nvSpPr>
        <p:spPr>
          <a:xfrm>
            <a:off x="2553891" y="6709410"/>
            <a:ext cx="2283500" cy="2853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48"/>
              </a:lnSpc>
              <a:buNone/>
            </a:pPr>
            <a:r>
              <a:rPr lang="en-US" sz="1798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Working Capital</a:t>
            </a:r>
            <a:endParaRPr lang="en-US" sz="1798" dirty="0"/>
          </a:p>
        </p:txBody>
      </p:sp>
      <p:sp>
        <p:nvSpPr>
          <p:cNvPr id="30" name="Text 27"/>
          <p:cNvSpPr/>
          <p:nvPr/>
        </p:nvSpPr>
        <p:spPr>
          <a:xfrm>
            <a:off x="2553891" y="7104340"/>
            <a:ext cx="10801112" cy="292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01"/>
              </a:lnSpc>
              <a:buNone/>
            </a:pPr>
            <a:r>
              <a:rPr lang="en-US" sz="143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Projecting changes in working capital, including accounts receivable, inventory, and accounts payable.</a:t>
            </a:r>
            <a:endParaRPr lang="en-US" sz="1438" dirty="0"/>
          </a:p>
        </p:txBody>
      </p:sp>
      <p:pic>
        <p:nvPicPr>
          <p:cNvPr id="3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488" y="2306955"/>
            <a:ext cx="4919305" cy="361569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933807"/>
            <a:ext cx="7556421" cy="21263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Estimating the Weighted Average Cost of Capital (WACC)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793790" y="365545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990243" y="3740468"/>
            <a:ext cx="117396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79" dirty="0"/>
          </a:p>
        </p:txBody>
      </p:sp>
      <p:sp>
        <p:nvSpPr>
          <p:cNvPr id="9" name="Text 4"/>
          <p:cNvSpPr/>
          <p:nvPr/>
        </p:nvSpPr>
        <p:spPr>
          <a:xfrm>
            <a:off x="1530906" y="365545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Cost of Equity</a:t>
            </a:r>
            <a:endParaRPr lang="en-US" sz="2233" dirty="0"/>
          </a:p>
        </p:txBody>
      </p:sp>
      <p:sp>
        <p:nvSpPr>
          <p:cNvPr id="10" name="Text 5"/>
          <p:cNvSpPr/>
          <p:nvPr/>
        </p:nvSpPr>
        <p:spPr>
          <a:xfrm>
            <a:off x="1530906" y="4145875"/>
            <a:ext cx="2927747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return required by investors for holding the company's stock.</a:t>
            </a:r>
            <a:endParaRPr lang="en-US" sz="1786" dirty="0"/>
          </a:p>
        </p:txBody>
      </p:sp>
      <p:sp>
        <p:nvSpPr>
          <p:cNvPr id="11" name="Shape 6"/>
          <p:cNvSpPr/>
          <p:nvPr/>
        </p:nvSpPr>
        <p:spPr>
          <a:xfrm>
            <a:off x="4685467" y="365545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7"/>
          <p:cNvSpPr/>
          <p:nvPr/>
        </p:nvSpPr>
        <p:spPr>
          <a:xfrm>
            <a:off x="4836319" y="3740468"/>
            <a:ext cx="208598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79" dirty="0"/>
          </a:p>
        </p:txBody>
      </p:sp>
      <p:sp>
        <p:nvSpPr>
          <p:cNvPr id="13" name="Text 8"/>
          <p:cNvSpPr/>
          <p:nvPr/>
        </p:nvSpPr>
        <p:spPr>
          <a:xfrm>
            <a:off x="5422583" y="365545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Cost of Debt</a:t>
            </a:r>
            <a:endParaRPr lang="en-US" sz="2233" dirty="0"/>
          </a:p>
        </p:txBody>
      </p:sp>
      <p:sp>
        <p:nvSpPr>
          <p:cNvPr id="14" name="Text 9"/>
          <p:cNvSpPr/>
          <p:nvPr/>
        </p:nvSpPr>
        <p:spPr>
          <a:xfrm>
            <a:off x="5422583" y="4145875"/>
            <a:ext cx="2927747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interest rate the company pays on its debt.</a:t>
            </a:r>
            <a:endParaRPr lang="en-US" sz="1786" dirty="0"/>
          </a:p>
        </p:txBody>
      </p:sp>
      <p:sp>
        <p:nvSpPr>
          <p:cNvPr id="15" name="Shape 10"/>
          <p:cNvSpPr/>
          <p:nvPr/>
        </p:nvSpPr>
        <p:spPr>
          <a:xfrm>
            <a:off x="793790" y="571654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6" name="Text 11"/>
          <p:cNvSpPr/>
          <p:nvPr/>
        </p:nvSpPr>
        <p:spPr>
          <a:xfrm>
            <a:off x="943451" y="5801558"/>
            <a:ext cx="21097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79" dirty="0"/>
          </a:p>
        </p:txBody>
      </p:sp>
      <p:sp>
        <p:nvSpPr>
          <p:cNvPr id="17" name="Text 12"/>
          <p:cNvSpPr/>
          <p:nvPr/>
        </p:nvSpPr>
        <p:spPr>
          <a:xfrm>
            <a:off x="1530906" y="571654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Capital Structure</a:t>
            </a:r>
            <a:endParaRPr lang="en-US" sz="2233" dirty="0"/>
          </a:p>
        </p:txBody>
      </p:sp>
      <p:sp>
        <p:nvSpPr>
          <p:cNvPr id="18" name="Text 13"/>
          <p:cNvSpPr/>
          <p:nvPr/>
        </p:nvSpPr>
        <p:spPr>
          <a:xfrm>
            <a:off x="1530906" y="6206966"/>
            <a:ext cx="2927747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proportion of debt and equity in the company's financing.</a:t>
            </a:r>
            <a:endParaRPr lang="en-US" sz="1786" dirty="0"/>
          </a:p>
        </p:txBody>
      </p:sp>
      <p:sp>
        <p:nvSpPr>
          <p:cNvPr id="19" name="Shape 14"/>
          <p:cNvSpPr/>
          <p:nvPr/>
        </p:nvSpPr>
        <p:spPr>
          <a:xfrm>
            <a:off x="4685467" y="571654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20" name="Text 15"/>
          <p:cNvSpPr/>
          <p:nvPr/>
        </p:nvSpPr>
        <p:spPr>
          <a:xfrm>
            <a:off x="4841081" y="5801558"/>
            <a:ext cx="199072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79" dirty="0"/>
          </a:p>
        </p:txBody>
      </p:sp>
      <p:sp>
        <p:nvSpPr>
          <p:cNvPr id="21" name="Text 16"/>
          <p:cNvSpPr/>
          <p:nvPr/>
        </p:nvSpPr>
        <p:spPr>
          <a:xfrm>
            <a:off x="5422583" y="571654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Tax Rate</a:t>
            </a:r>
            <a:endParaRPr lang="en-US" sz="2233" dirty="0"/>
          </a:p>
        </p:txBody>
      </p:sp>
      <p:sp>
        <p:nvSpPr>
          <p:cNvPr id="22" name="Text 17"/>
          <p:cNvSpPr/>
          <p:nvPr/>
        </p:nvSpPr>
        <p:spPr>
          <a:xfrm>
            <a:off x="5422583" y="6206966"/>
            <a:ext cx="2927747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company's effective tax rate.</a:t>
            </a:r>
            <a:endParaRPr lang="en-US" sz="1786" dirty="0"/>
          </a:p>
        </p:txBody>
      </p:sp>
      <p:pic>
        <p:nvPicPr>
          <p:cNvPr id="2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88" y="2474952"/>
            <a:ext cx="4919305" cy="327957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1856661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Calculating the Terminal Value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6280190" y="3614380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6507004" y="3841194"/>
            <a:ext cx="3211235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Perpetuity Growth Model</a:t>
            </a:r>
            <a:endParaRPr lang="en-US" sz="2233" dirty="0"/>
          </a:p>
        </p:txBody>
      </p:sp>
      <p:sp>
        <p:nvSpPr>
          <p:cNvPr id="9" name="Text 4"/>
          <p:cNvSpPr/>
          <p:nvPr/>
        </p:nvSpPr>
        <p:spPr>
          <a:xfrm>
            <a:off x="6507004" y="4685943"/>
            <a:ext cx="321123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model assumes that the company's cash flows will grow at a constant rate forever after the forecast period.</a:t>
            </a:r>
            <a:endParaRPr lang="en-US" sz="1786" dirty="0"/>
          </a:p>
        </p:txBody>
      </p:sp>
      <p:sp>
        <p:nvSpPr>
          <p:cNvPr id="10" name="Shape 5"/>
          <p:cNvSpPr/>
          <p:nvPr/>
        </p:nvSpPr>
        <p:spPr>
          <a:xfrm>
            <a:off x="10171867" y="3614380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3A3B3C"/>
          </a:solidFill>
          <a:ln/>
        </p:spPr>
      </p:sp>
      <p:sp>
        <p:nvSpPr>
          <p:cNvPr id="11" name="Text 6"/>
          <p:cNvSpPr/>
          <p:nvPr/>
        </p:nvSpPr>
        <p:spPr>
          <a:xfrm>
            <a:off x="10398681" y="3841194"/>
            <a:ext cx="2907983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Exit Multiple Method</a:t>
            </a:r>
            <a:endParaRPr lang="en-US" sz="2233" dirty="0"/>
          </a:p>
        </p:txBody>
      </p:sp>
      <p:sp>
        <p:nvSpPr>
          <p:cNvPr id="12" name="Text 7"/>
          <p:cNvSpPr/>
          <p:nvPr/>
        </p:nvSpPr>
        <p:spPr>
          <a:xfrm>
            <a:off x="10398681" y="4331613"/>
            <a:ext cx="3211235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method uses industry multiples to estimate the terminal value based on the company's expected future earnings or cash flows.</a:t>
            </a:r>
            <a:endParaRPr lang="en-US" sz="1786" dirty="0"/>
          </a:p>
        </p:txBody>
      </p:sp>
      <p:pic>
        <p:nvPicPr>
          <p:cNvPr id="1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463522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955" y="246340"/>
            <a:ext cx="3158371" cy="197084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9148" y="3314224"/>
            <a:ext cx="11360468" cy="6157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49"/>
              </a:lnSpc>
              <a:buNone/>
            </a:pPr>
            <a:r>
              <a:rPr lang="en-US" sz="388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Discounting Future Cash Flows to Present Value</a:t>
            </a:r>
            <a:endParaRPr lang="en-US" sz="3880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148" y="4225528"/>
            <a:ext cx="985361" cy="1576626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2080022" y="4422577"/>
            <a:ext cx="2463522" cy="3078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25"/>
              </a:lnSpc>
              <a:buNone/>
            </a:pPr>
            <a:r>
              <a:rPr lang="en-US" sz="194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Discount Rate</a:t>
            </a:r>
            <a:endParaRPr lang="en-US" sz="1940" dirty="0"/>
          </a:p>
        </p:txBody>
      </p:sp>
      <p:sp>
        <p:nvSpPr>
          <p:cNvPr id="9" name="Text 3"/>
          <p:cNvSpPr/>
          <p:nvPr/>
        </p:nvSpPr>
        <p:spPr>
          <a:xfrm>
            <a:off x="2080022" y="4848701"/>
            <a:ext cx="11751231" cy="3152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83"/>
              </a:lnSpc>
              <a:buNone/>
            </a:pPr>
            <a:r>
              <a:rPr lang="en-US" sz="1552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discount rate is used to reflect the time value of money and the risk associated with the company.</a:t>
            </a:r>
            <a:endParaRPr lang="en-US" sz="1552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148" y="5802154"/>
            <a:ext cx="985361" cy="157662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080022" y="5999202"/>
            <a:ext cx="2463522" cy="3078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25"/>
              </a:lnSpc>
              <a:buNone/>
            </a:pPr>
            <a:r>
              <a:rPr lang="en-US" sz="194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Present Value</a:t>
            </a:r>
            <a:endParaRPr lang="en-US" sz="1940" dirty="0"/>
          </a:p>
        </p:txBody>
      </p:sp>
      <p:sp>
        <p:nvSpPr>
          <p:cNvPr id="12" name="Text 5"/>
          <p:cNvSpPr/>
          <p:nvPr/>
        </p:nvSpPr>
        <p:spPr>
          <a:xfrm>
            <a:off x="2080022" y="6425327"/>
            <a:ext cx="11751231" cy="3152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83"/>
              </a:lnSpc>
              <a:buNone/>
            </a:pPr>
            <a:r>
              <a:rPr lang="en-US" sz="1552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present value of each future cash flow is calculated by discounting it back to the present using the discount rate.</a:t>
            </a:r>
            <a:endParaRPr lang="en-US" sz="1552" dirty="0"/>
          </a:p>
        </p:txBody>
      </p:sp>
      <p:pic>
        <p:nvPicPr>
          <p:cNvPr id="13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488" y="931545"/>
            <a:ext cx="4919305" cy="636651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847487"/>
            <a:ext cx="7556421" cy="21263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Adjusting for Non-Operating Assets and Liabilities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793790" y="3313986"/>
            <a:ext cx="7556421" cy="4068128"/>
          </a:xfrm>
          <a:prstGeom prst="roundRect">
            <a:avLst>
              <a:gd name="adj" fmla="val 83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801410" y="3321606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1028224" y="3465314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Cash and Marketable Securities</a:t>
            </a:r>
            <a:endParaRPr lang="en-US" sz="1786" dirty="0"/>
          </a:p>
        </p:txBody>
      </p:sp>
      <p:sp>
        <p:nvSpPr>
          <p:cNvPr id="10" name="Text 5"/>
          <p:cNvSpPr/>
          <p:nvPr/>
        </p:nvSpPr>
        <p:spPr>
          <a:xfrm>
            <a:off x="4802624" y="3465314"/>
            <a:ext cx="331315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These are added back to the enterprise value.</a:t>
            </a:r>
            <a:endParaRPr lang="en-US" sz="1786" dirty="0"/>
          </a:p>
        </p:txBody>
      </p:sp>
      <p:sp>
        <p:nvSpPr>
          <p:cNvPr id="11" name="Shape 6"/>
          <p:cNvSpPr/>
          <p:nvPr/>
        </p:nvSpPr>
        <p:spPr>
          <a:xfrm>
            <a:off x="801410" y="4334828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1028224" y="4478536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Debt</a:t>
            </a:r>
            <a:endParaRPr lang="en-US" sz="1786" dirty="0"/>
          </a:p>
        </p:txBody>
      </p:sp>
      <p:sp>
        <p:nvSpPr>
          <p:cNvPr id="13" name="Text 8"/>
          <p:cNvSpPr/>
          <p:nvPr/>
        </p:nvSpPr>
        <p:spPr>
          <a:xfrm>
            <a:off x="4802624" y="4478536"/>
            <a:ext cx="331315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is subtracted from the enterprise value.</a:t>
            </a:r>
            <a:endParaRPr lang="en-US" sz="1786" dirty="0"/>
          </a:p>
        </p:txBody>
      </p:sp>
      <p:sp>
        <p:nvSpPr>
          <p:cNvPr id="14" name="Shape 9"/>
          <p:cNvSpPr/>
          <p:nvPr/>
        </p:nvSpPr>
        <p:spPr>
          <a:xfrm>
            <a:off x="801410" y="5348049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1028224" y="549175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Non-Operating Assets</a:t>
            </a:r>
            <a:endParaRPr lang="en-US" sz="1786" dirty="0"/>
          </a:p>
        </p:txBody>
      </p:sp>
      <p:sp>
        <p:nvSpPr>
          <p:cNvPr id="16" name="Text 11"/>
          <p:cNvSpPr/>
          <p:nvPr/>
        </p:nvSpPr>
        <p:spPr>
          <a:xfrm>
            <a:off x="4802624" y="5491758"/>
            <a:ext cx="331315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These are added back to the enterprise value.</a:t>
            </a:r>
            <a:endParaRPr lang="en-US" sz="1786" dirty="0"/>
          </a:p>
        </p:txBody>
      </p:sp>
      <p:sp>
        <p:nvSpPr>
          <p:cNvPr id="17" name="Shape 12"/>
          <p:cNvSpPr/>
          <p:nvPr/>
        </p:nvSpPr>
        <p:spPr>
          <a:xfrm>
            <a:off x="801410" y="6361271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3"/>
          <p:cNvSpPr/>
          <p:nvPr/>
        </p:nvSpPr>
        <p:spPr>
          <a:xfrm>
            <a:off x="1028224" y="6504980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Non-Operating Liabilities</a:t>
            </a:r>
            <a:endParaRPr lang="en-US" sz="1786" dirty="0"/>
          </a:p>
        </p:txBody>
      </p:sp>
      <p:sp>
        <p:nvSpPr>
          <p:cNvPr id="19" name="Text 14"/>
          <p:cNvSpPr/>
          <p:nvPr/>
        </p:nvSpPr>
        <p:spPr>
          <a:xfrm>
            <a:off x="4802624" y="6504980"/>
            <a:ext cx="331315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These are subtracted from the enterprise value.</a:t>
            </a:r>
            <a:endParaRPr lang="en-US" sz="1786" dirty="0"/>
          </a:p>
        </p:txBody>
      </p:sp>
      <p:pic>
        <p:nvPicPr>
          <p:cNvPr id="2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9158" y="283488"/>
            <a:ext cx="1432084" cy="226826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4002881"/>
            <a:ext cx="9100542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Determining the Enterprise Value</a:t>
            </a:r>
            <a:endParaRPr lang="en-US" sz="4465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Free Cash Flow</a:t>
            </a:r>
            <a:endParaRPr lang="en-US" sz="2233" dirty="0"/>
          </a:p>
        </p:txBody>
      </p:sp>
      <p:sp>
        <p:nvSpPr>
          <p:cNvPr id="9" name="Text 3"/>
          <p:cNvSpPr/>
          <p:nvPr/>
        </p:nvSpPr>
        <p:spPr>
          <a:xfrm>
            <a:off x="793790" y="6336030"/>
            <a:ext cx="6351270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sum of all the discounted future cash flows, including the terminal value.</a:t>
            </a:r>
            <a:endParaRPr lang="en-US" sz="1786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5051822"/>
            <a:ext cx="566976" cy="56697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485221" y="5845612"/>
            <a:ext cx="3834051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Non-Operating Adjustments</a:t>
            </a:r>
            <a:endParaRPr lang="en-US" sz="2233" dirty="0"/>
          </a:p>
        </p:txBody>
      </p:sp>
      <p:sp>
        <p:nvSpPr>
          <p:cNvPr id="12" name="Text 5"/>
          <p:cNvSpPr/>
          <p:nvPr/>
        </p:nvSpPr>
        <p:spPr>
          <a:xfrm>
            <a:off x="7485221" y="6336030"/>
            <a:ext cx="6351389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enterprise value is adjusted to reflect non-operating assets and liabilities.</a:t>
            </a:r>
            <a:endParaRPr lang="en-US" sz="1786" dirty="0"/>
          </a:p>
        </p:txBody>
      </p:sp>
      <p:pic>
        <p:nvPicPr>
          <p:cNvPr id="13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488" y="2464713"/>
            <a:ext cx="4919305" cy="330005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1469708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Calculating the Equity Value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793790" y="34825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990243" y="3567589"/>
            <a:ext cx="117396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79" dirty="0"/>
          </a:p>
        </p:txBody>
      </p:sp>
      <p:sp>
        <p:nvSpPr>
          <p:cNvPr id="9" name="Text 4"/>
          <p:cNvSpPr/>
          <p:nvPr/>
        </p:nvSpPr>
        <p:spPr>
          <a:xfrm>
            <a:off x="1530906" y="348257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Enterprise Value</a:t>
            </a:r>
            <a:endParaRPr lang="en-US" sz="2233" dirty="0"/>
          </a:p>
        </p:txBody>
      </p:sp>
      <p:sp>
        <p:nvSpPr>
          <p:cNvPr id="10" name="Text 5"/>
          <p:cNvSpPr/>
          <p:nvPr/>
        </p:nvSpPr>
        <p:spPr>
          <a:xfrm>
            <a:off x="1530906" y="3972997"/>
            <a:ext cx="2927747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total value of the company, including debt and equity.</a:t>
            </a:r>
            <a:endParaRPr lang="en-US" sz="1786" dirty="0"/>
          </a:p>
        </p:txBody>
      </p:sp>
      <p:sp>
        <p:nvSpPr>
          <p:cNvPr id="11" name="Shape 6"/>
          <p:cNvSpPr/>
          <p:nvPr/>
        </p:nvSpPr>
        <p:spPr>
          <a:xfrm>
            <a:off x="4685467" y="34825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7"/>
          <p:cNvSpPr/>
          <p:nvPr/>
        </p:nvSpPr>
        <p:spPr>
          <a:xfrm>
            <a:off x="4836319" y="3567589"/>
            <a:ext cx="208598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79" dirty="0"/>
          </a:p>
        </p:txBody>
      </p:sp>
      <p:sp>
        <p:nvSpPr>
          <p:cNvPr id="13" name="Text 8"/>
          <p:cNvSpPr/>
          <p:nvPr/>
        </p:nvSpPr>
        <p:spPr>
          <a:xfrm>
            <a:off x="5422583" y="348257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Net Debt</a:t>
            </a:r>
            <a:endParaRPr lang="en-US" sz="2233" dirty="0"/>
          </a:p>
        </p:txBody>
      </p:sp>
      <p:sp>
        <p:nvSpPr>
          <p:cNvPr id="14" name="Text 9"/>
          <p:cNvSpPr/>
          <p:nvPr/>
        </p:nvSpPr>
        <p:spPr>
          <a:xfrm>
            <a:off x="5422583" y="3972997"/>
            <a:ext cx="2927747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total debt minus cash and marketable securities.</a:t>
            </a:r>
            <a:endParaRPr lang="en-US" sz="1786" dirty="0"/>
          </a:p>
        </p:txBody>
      </p:sp>
      <p:sp>
        <p:nvSpPr>
          <p:cNvPr id="15" name="Shape 10"/>
          <p:cNvSpPr/>
          <p:nvPr/>
        </p:nvSpPr>
        <p:spPr>
          <a:xfrm>
            <a:off x="793790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6" name="Text 11"/>
          <p:cNvSpPr/>
          <p:nvPr/>
        </p:nvSpPr>
        <p:spPr>
          <a:xfrm>
            <a:off x="943451" y="5628680"/>
            <a:ext cx="21097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79" dirty="0"/>
          </a:p>
        </p:txBody>
      </p:sp>
      <p:sp>
        <p:nvSpPr>
          <p:cNvPr id="17" name="Text 12"/>
          <p:cNvSpPr/>
          <p:nvPr/>
        </p:nvSpPr>
        <p:spPr>
          <a:xfrm>
            <a:off x="1530906" y="554366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Equity Value</a:t>
            </a:r>
            <a:endParaRPr lang="en-US" sz="2233" dirty="0"/>
          </a:p>
        </p:txBody>
      </p:sp>
      <p:sp>
        <p:nvSpPr>
          <p:cNvPr id="18" name="Text 13"/>
          <p:cNvSpPr/>
          <p:nvPr/>
        </p:nvSpPr>
        <p:spPr>
          <a:xfrm>
            <a:off x="1530906" y="6034088"/>
            <a:ext cx="681930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value of the company's equity, which represents the value of the company that belongs to the shareholders.</a:t>
            </a:r>
            <a:endParaRPr lang="en-US" sz="1786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2024-08-28T05:37:07Z</dcterms:created>
  <dcterms:modified xsi:type="dcterms:W3CDTF">2024-08-28T05:37:07Z</dcterms:modified>
</cp:coreProperties>
</file>